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1" r:id="rId4"/>
    <p:sldId id="272" r:id="rId5"/>
    <p:sldId id="265" r:id="rId6"/>
    <p:sldId id="266" r:id="rId7"/>
    <p:sldId id="268" r:id="rId8"/>
    <p:sldId id="269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</p:showPr>
  <p:clrMru>
    <a:srgbClr val="00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707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D6287-205B-4975-A5CF-191E0F1F072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DB8FE-AEF4-4E33-80AA-9887E032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B8FE-AEF4-4E33-80AA-9887E03290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8B7F-FABE-419C-BEB4-373091F622F1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E14A-2C2E-40AC-A07A-56290C23AFE4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699-220C-4F20-8862-12C6A6429A3A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590-88B7-416B-B69B-B10B3F0958F5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2225-3682-4D01-8BB3-8F963DF3D25D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B37-99A0-4E94-9F55-F3DE4222BD31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C58E-3387-4072-9373-8637A8D97FF0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6ED5-D0CA-427C-8287-21AA81B41B28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B0A-64C8-49CC-B9A7-AF213F1F29C9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5CB-F23E-4B67-8824-6FBBEA3C326A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831-E693-464C-AE57-5EC89EBAE879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7449-FFE9-40AC-B931-3B12FEFE606B}" type="datetime1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609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568952" cy="294149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Подача заявления о предоставлении единовременной выплаты через личный кабинет застрахованного лица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сайте ПФР </a:t>
            </a:r>
            <a:r>
              <a:rPr lang="en-US" b="1" dirty="0" smtClean="0">
                <a:solidFill>
                  <a:schemeClr val="bg1"/>
                </a:solidFill>
              </a:rPr>
              <a:t>http://www.pfrf.ru/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32656"/>
            <a:ext cx="7056784" cy="108012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00CC"/>
                </a:solidFill>
              </a:rPr>
              <a:t>Отделение Пенсионного фонда Российской Федерации по Красноярскому краю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331640" cy="1360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3" descr="O:\Отдел ЕДВ\МСК\Презентации\Картинки\iCA01Q7R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214950"/>
            <a:ext cx="1714512" cy="1214446"/>
          </a:xfrm>
          <a:prstGeom prst="rect">
            <a:avLst/>
          </a:prstGeom>
          <a:noFill/>
        </p:spPr>
      </p:pic>
      <p:pic>
        <p:nvPicPr>
          <p:cNvPr id="6148" name="Picture 4" descr="O:\Отдел ЕДВ\МСК\Презентации\Картинки\tr_th_ng_min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214950"/>
            <a:ext cx="1643073" cy="1238231"/>
          </a:xfrm>
          <a:prstGeom prst="rect">
            <a:avLst/>
          </a:prstGeom>
          <a:noFill/>
        </p:spPr>
      </p:pic>
      <p:pic>
        <p:nvPicPr>
          <p:cNvPr id="6149" name="Picture 5" descr="O:\Отдел ЕДВ\МСК\Презентации\Картинки\iCAS39I6T.jpg"/>
          <p:cNvPicPr>
            <a:picLocks noChangeAspect="1" noChangeArrowheads="1"/>
          </p:cNvPicPr>
          <p:nvPr/>
        </p:nvPicPr>
        <p:blipFill>
          <a:blip r:embed="rId6"/>
          <a:srcRect b="5556"/>
          <a:stretch>
            <a:fillRect/>
          </a:stretch>
        </p:blipFill>
        <p:spPr bwMode="auto">
          <a:xfrm>
            <a:off x="2643174" y="5214950"/>
            <a:ext cx="1714512" cy="1214446"/>
          </a:xfrm>
          <a:prstGeom prst="rect">
            <a:avLst/>
          </a:prstGeom>
          <a:noFill/>
        </p:spPr>
      </p:pic>
      <p:pic>
        <p:nvPicPr>
          <p:cNvPr id="15" name="Picture 2" descr="C:\Users\034-2832\Desktop\deb65dd2-59e1-4c03-98d4-b14b8ec4b3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214950"/>
            <a:ext cx="1821669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28" t="4918" r="2128" b="4918"/>
          <a:stretch>
            <a:fillRect/>
          </a:stretch>
        </p:blipFill>
        <p:spPr bwMode="auto">
          <a:xfrm>
            <a:off x="928662" y="357166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2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14612" y="2786058"/>
            <a:ext cx="4214842" cy="7195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войти в личный кабинет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643438" y="3571876"/>
            <a:ext cx="381000" cy="2143140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361950"/>
            <a:ext cx="73247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2857496"/>
            <a:ext cx="1714480" cy="201622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сайте ПФР входим в «Личный кабинет застрахованного лица (ЛКЗЛ)»</a:t>
            </a:r>
            <a:endParaRPr kumimoji="0" lang="ru-RU" b="1" i="0" u="none" strike="noStrike" kern="1200" cap="none" spc="0" normalizeH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3643306" y="3857628"/>
            <a:ext cx="1944216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42852"/>
            <a:ext cx="2699792" cy="64807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«Личный кабинет застрахованного лица» доступен только для зарегистрированных на портале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пользователей, имеющих подтвержденную учетную запись. Если Вы еще не зарегистрированы на сайте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– можно перейти со страницы Пенсионного фонда на сайт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по ссылке «Пройти регистрацию в ЕСИА». Зарегистрированные на портале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пользователи (с активированной подписью) могут войти в «Личный кабинет» по ссылке «Вход»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3" y="142853"/>
            <a:ext cx="6215106" cy="64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3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8427" t="1038" r="10124" b="8650"/>
          <a:stretch>
            <a:fillRect/>
          </a:stretch>
        </p:blipFill>
        <p:spPr bwMode="auto">
          <a:xfrm>
            <a:off x="1357290" y="142852"/>
            <a:ext cx="735811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142852"/>
            <a:ext cx="2285984" cy="23762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ru-RU" sz="1700" b="1" dirty="0" smtClean="0">
                <a:solidFill>
                  <a:srgbClr val="0000CC"/>
                </a:solidFill>
              </a:rPr>
              <a:t>Вход в ЛКЗЛ осуществляется через портал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по номеру мобильного телефона, СНИЛС или электронной почты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4</a:t>
            </a:fld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286248" y="4929198"/>
            <a:ext cx="1785950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8505378">
            <a:off x="3113049" y="3671160"/>
            <a:ext cx="381000" cy="1018862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8505378">
            <a:off x="3957787" y="3211658"/>
            <a:ext cx="381000" cy="804536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52" y="214290"/>
            <a:ext cx="6572328" cy="636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2000240"/>
            <a:ext cx="2428860" cy="309691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В разделе «Материнский (семейный) капитал- МСК </a:t>
            </a:r>
            <a:r>
              <a:rPr lang="ru-RU" sz="1700" b="1" dirty="0" err="1" smtClean="0">
                <a:solidFill>
                  <a:srgbClr val="0000CC"/>
                </a:solidFill>
              </a:rPr>
              <a:t>выбраем</a:t>
            </a:r>
            <a:r>
              <a:rPr lang="ru-RU" sz="1700" b="1" dirty="0" smtClean="0">
                <a:solidFill>
                  <a:srgbClr val="0000CC"/>
                </a:solidFill>
              </a:rPr>
              <a:t>                                                          «О единовременной выплате из средств МСК» и переходим к заполнению заявления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5</a:t>
            </a:fld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0"/>
            <a:ext cx="7929618" cy="42860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Поочередно заполняем пункты 1-5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8108" b="22972"/>
          <a:stretch>
            <a:fillRect/>
          </a:stretch>
        </p:blipFill>
        <p:spPr bwMode="auto">
          <a:xfrm>
            <a:off x="142844" y="500042"/>
            <a:ext cx="44052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19177" r="2840" b="10510"/>
          <a:stretch>
            <a:fillRect/>
          </a:stretch>
        </p:blipFill>
        <p:spPr bwMode="auto">
          <a:xfrm>
            <a:off x="1571604" y="1928802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357158" y="1214422"/>
            <a:ext cx="4000528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5918" y="2428868"/>
            <a:ext cx="4071966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0" y="4429132"/>
            <a:ext cx="2428892" cy="135732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3. Заполняем реквизиты для перечисления средств.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143504" y="571480"/>
            <a:ext cx="3429024" cy="92869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1. Указываем наименование территориального органа  ПФР, в котором находится дело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 rot="5400000">
            <a:off x="4570340" y="644578"/>
            <a:ext cx="381000" cy="663431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000760" y="1714488"/>
            <a:ext cx="3000396" cy="114300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2. Указываем анкетные данные и данные государственного сертификата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 rot="5400000">
            <a:off x="5641910" y="2430529"/>
            <a:ext cx="381000" cy="663431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 l="1500" t="5735" r="6999" b="28749"/>
          <a:stretch>
            <a:fillRect/>
          </a:stretch>
        </p:blipFill>
        <p:spPr bwMode="auto">
          <a:xfrm>
            <a:off x="2714612" y="3500438"/>
            <a:ext cx="43577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2857488" y="4143380"/>
            <a:ext cx="2571768" cy="1428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2207" t="5772" r="-7502" b="5324"/>
          <a:stretch>
            <a:fillRect/>
          </a:stretch>
        </p:blipFill>
        <p:spPr bwMode="auto">
          <a:xfrm>
            <a:off x="5429256" y="3500438"/>
            <a:ext cx="39291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Скругленный прямоугольник 24"/>
          <p:cNvSpPr/>
          <p:nvPr/>
        </p:nvSpPr>
        <p:spPr>
          <a:xfrm>
            <a:off x="7929554" y="6286520"/>
            <a:ext cx="1214446" cy="2857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928794" y="5929330"/>
            <a:ext cx="3643338" cy="78581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4. Нажимаем кнопку «Сформировать заявление»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 rot="16200000">
            <a:off x="6881830" y="5834078"/>
            <a:ext cx="381000" cy="1428760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16200000">
            <a:off x="2748673" y="4823702"/>
            <a:ext cx="381000" cy="877744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71736" y="642918"/>
            <a:ext cx="642942" cy="1428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6</a:t>
            </a:fld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286280" cy="21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429124" y="142852"/>
            <a:ext cx="2786050" cy="78581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Нажимаем на кнопку «Отправить заявление»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432910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429256" y="2143116"/>
            <a:ext cx="3500430" cy="107157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В результате получаем сообщение о том, что заявление зарегистрировано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68" y="5929330"/>
            <a:ext cx="100013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61611" y="2143117"/>
            <a:ext cx="361087" cy="3786213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0892" y="4000504"/>
            <a:ext cx="571504" cy="2143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1736" y="357166"/>
            <a:ext cx="642942" cy="214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2"/>
            <a:ext cx="428624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7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072330" y="3214686"/>
            <a:ext cx="285752" cy="642943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29454" y="4000504"/>
            <a:ext cx="714380" cy="285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8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214290"/>
            <a:ext cx="2699792" cy="142876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Информацию о статусе обращения можно просмотреть в разделе «История обращений»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 l="1042" t="14688"/>
          <a:stretch>
            <a:fillRect/>
          </a:stretch>
        </p:blipFill>
        <p:spPr bwMode="auto">
          <a:xfrm>
            <a:off x="928662" y="3143248"/>
            <a:ext cx="7786742" cy="346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290"/>
            <a:ext cx="57150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7072330" y="428604"/>
            <a:ext cx="1000132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5143512"/>
            <a:ext cx="5715040" cy="10715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072330" y="857232"/>
            <a:ext cx="309562" cy="4214842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74" y="428604"/>
            <a:ext cx="785818" cy="285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221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Подача заявления о предоставлении единовременной выплаты через личный кабинет застрахованного лица на сайте ПФР http://www.pfrf.ru/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PFR034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сервис   «Личный кабинет плательщика страховых взносов»</dc:title>
  <dc:creator>034-0600</dc:creator>
  <cp:lastModifiedBy>034-2808</cp:lastModifiedBy>
  <cp:revision>146</cp:revision>
  <dcterms:created xsi:type="dcterms:W3CDTF">2014-11-24T01:29:44Z</dcterms:created>
  <dcterms:modified xsi:type="dcterms:W3CDTF">2016-07-06T06:36:39Z</dcterms:modified>
</cp:coreProperties>
</file>